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 Bold" charset="1" panose="00000800000000000000"/>
      <p:regular r:id="rId17"/>
    </p:embeddedFont>
    <p:embeddedFont>
      <p:font typeface="Open Sauce" charset="1" panose="00000500000000000000"/>
      <p:regular r:id="rId18"/>
    </p:embeddedFont>
    <p:embeddedFont>
      <p:font typeface="Archivo Black" charset="1" panose="020B0A03020202020B04"/>
      <p:regular r:id="rId19"/>
    </p:embeddedFont>
    <p:embeddedFont>
      <p:font typeface="Arimo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0.jpe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https://sentibot.cl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50" y="-128"/>
              <a:ext cx="8603411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3411">
                  <a:moveTo>
                    <a:pt x="8603411" y="10251441"/>
                  </a:moveTo>
                  <a:cubicBezTo>
                    <a:pt x="8603411" y="10284588"/>
                    <a:pt x="8592743" y="10286874"/>
                    <a:pt x="8564930" y="10286874"/>
                  </a:cubicBezTo>
                  <a:cubicBezTo>
                    <a:pt x="5710350" y="10286239"/>
                    <a:pt x="2855899" y="10286239"/>
                    <a:pt x="1320" y="10286239"/>
                  </a:cubicBezTo>
                  <a:cubicBezTo>
                    <a:pt x="-2744" y="10272396"/>
                    <a:pt x="3606" y="10259823"/>
                    <a:pt x="6527" y="10246996"/>
                  </a:cubicBezTo>
                  <a:cubicBezTo>
                    <a:pt x="132003" y="9685402"/>
                    <a:pt x="257606" y="9123935"/>
                    <a:pt x="383463" y="8562467"/>
                  </a:cubicBezTo>
                  <a:cubicBezTo>
                    <a:pt x="562914" y="7761986"/>
                    <a:pt x="742746" y="6961633"/>
                    <a:pt x="922070" y="6161151"/>
                  </a:cubicBezTo>
                  <a:cubicBezTo>
                    <a:pt x="1143558" y="5172583"/>
                    <a:pt x="1364538" y="4184015"/>
                    <a:pt x="1585899" y="3195574"/>
                  </a:cubicBezTo>
                  <a:cubicBezTo>
                    <a:pt x="1810816" y="2191385"/>
                    <a:pt x="2035860" y="1187323"/>
                    <a:pt x="2261412" y="183261"/>
                  </a:cubicBezTo>
                  <a:cubicBezTo>
                    <a:pt x="2275128" y="122174"/>
                    <a:pt x="2283891" y="59690"/>
                    <a:pt x="2306116" y="635"/>
                  </a:cubicBezTo>
                  <a:cubicBezTo>
                    <a:pt x="4392472" y="635"/>
                    <a:pt x="6478828" y="635"/>
                    <a:pt x="8565184" y="0"/>
                  </a:cubicBezTo>
                  <a:cubicBezTo>
                    <a:pt x="8593505" y="0"/>
                    <a:pt x="8603157" y="3429"/>
                    <a:pt x="8603157" y="35814"/>
                  </a:cubicBezTo>
                  <a:cubicBezTo>
                    <a:pt x="8602395" y="3441066"/>
                    <a:pt x="8602395" y="6846317"/>
                    <a:pt x="8603411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84758" t="0" r="-8475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Integrantes: Leandro Fabio - Seabastian Loyza -  Sebastian Alvarez</a:t>
              </a: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363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93188" y="3317720"/>
            <a:ext cx="9051422" cy="182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3"/>
              </a:lnSpc>
            </a:pPr>
            <a:r>
              <a:rPr lang="en-US" sz="10683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SENTIBOT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96230" y="-319912"/>
            <a:ext cx="15531349" cy="2056211"/>
            <a:chOff x="0" y="0"/>
            <a:chExt cx="1653175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3174" cy="218865"/>
            </a:xfrm>
            <a:custGeom>
              <a:avLst/>
              <a:gdLst/>
              <a:ahLst/>
              <a:cxnLst/>
              <a:rect r="r" b="b" t="t" l="l"/>
              <a:pathLst>
                <a:path h="218865" w="1653174">
                  <a:moveTo>
                    <a:pt x="1449975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653174" y="218865"/>
                  </a:lnTo>
                  <a:lnTo>
                    <a:pt x="1449975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449975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52847" y="3086100"/>
            <a:ext cx="4581255" cy="4114800"/>
          </a:xfrm>
          <a:custGeom>
            <a:avLst/>
            <a:gdLst/>
            <a:ahLst/>
            <a:cxnLst/>
            <a:rect r="r" b="b" t="t" l="l"/>
            <a:pathLst>
              <a:path h="4114800" w="4581255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424881" y="311798"/>
            <a:ext cx="9308329" cy="6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3945" spc="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AJUSTES POR REALIZAR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0015" y="3048000"/>
            <a:ext cx="9184926" cy="457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9065" indent="-429532" lvl="1">
              <a:lnSpc>
                <a:spcPts val="5172"/>
              </a:lnSpc>
              <a:buFont typeface="Arial"/>
              <a:buChar char="•"/>
            </a:pPr>
            <a:r>
              <a:rPr lang="en-US" sz="39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Panel de administrador</a:t>
            </a:r>
          </a:p>
          <a:p>
            <a:pPr algn="l" marL="859065" indent="-429532" lvl="1">
              <a:lnSpc>
                <a:spcPts val="5172"/>
              </a:lnSpc>
              <a:buFont typeface="Arial"/>
              <a:buChar char="•"/>
            </a:pPr>
            <a:r>
              <a:rPr lang="en-US" sz="39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Generación de informes PDF</a:t>
            </a:r>
          </a:p>
          <a:p>
            <a:pPr algn="l" marL="859065" indent="-429532" lvl="1">
              <a:lnSpc>
                <a:spcPts val="5172"/>
              </a:lnSpc>
              <a:buFont typeface="Arial"/>
              <a:buChar char="•"/>
            </a:pPr>
            <a:r>
              <a:rPr lang="en-US" sz="39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Vista del docente</a:t>
            </a:r>
          </a:p>
          <a:p>
            <a:pPr algn="l" marL="859065" indent="-429532" lvl="1">
              <a:lnSpc>
                <a:spcPts val="5172"/>
              </a:lnSpc>
              <a:buFont typeface="Arial"/>
              <a:buChar char="•"/>
            </a:pPr>
            <a:r>
              <a:rPr lang="en-US" sz="39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Vista del usuario</a:t>
            </a:r>
          </a:p>
          <a:p>
            <a:pPr algn="l" marL="859065" indent="-429532" lvl="1">
              <a:lnSpc>
                <a:spcPts val="5172"/>
              </a:lnSpc>
              <a:buFont typeface="Arial"/>
              <a:buChar char="•"/>
            </a:pPr>
            <a:r>
              <a:rPr lang="en-US" sz="39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Vinculaciones de base de datos</a:t>
            </a:r>
          </a:p>
          <a:p>
            <a:pPr algn="l" marL="859065" indent="-429532" lvl="1">
              <a:lnSpc>
                <a:spcPts val="5172"/>
              </a:lnSpc>
              <a:buFont typeface="Arial"/>
              <a:buChar char="•"/>
            </a:pPr>
            <a:r>
              <a:rPr lang="en-US" sz="39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Dashboard de métricas</a:t>
            </a:r>
          </a:p>
          <a:p>
            <a:pPr algn="l" marL="859065" indent="-429532" lvl="1">
              <a:lnSpc>
                <a:spcPts val="5172"/>
              </a:lnSpc>
              <a:buFont typeface="Arial"/>
              <a:buChar char="•"/>
            </a:pPr>
            <a:r>
              <a:rPr lang="en-US" sz="397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Ingreso de datos desde la cámara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560" y="287859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-174263" y="96202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356289" y="3650225"/>
            <a:ext cx="7053533" cy="5979153"/>
          </a:xfrm>
          <a:custGeom>
            <a:avLst/>
            <a:gdLst/>
            <a:ahLst/>
            <a:cxnLst/>
            <a:rect r="r" b="b" t="t" l="l"/>
            <a:pathLst>
              <a:path h="5979153" w="7053533">
                <a:moveTo>
                  <a:pt x="0" y="0"/>
                </a:moveTo>
                <a:lnTo>
                  <a:pt x="7053532" y="0"/>
                </a:lnTo>
                <a:lnTo>
                  <a:pt x="7053532" y="5979154"/>
                </a:lnTo>
                <a:lnTo>
                  <a:pt x="0" y="59791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45347" y="962751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CONCLUCION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560" y="287859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-174263" y="96202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309682" y="5822354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62885" y="933450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INTRODUCCION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4247" y="2935644"/>
            <a:ext cx="16059506" cy="288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 p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yect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desarrollar un sistema inteligente de apoyo socioemocional que, mediante reconocimiento facial y análisis de emociones, detecte el estado de á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ni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 de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 estudiantes.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 sistema entregará sugerencias de actividades para los alumnos, p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er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it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irá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los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do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ce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nt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 visualizar la satisfacción general y el estilo de clases, y brindará a los psicólogos reportes e indicadores emocionales que faciliten intervenciones oportunas.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 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nj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unt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o,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</a:t>
            </a: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 busca mejorar el bienestar emocional y el aprendizaje estudiantil mediante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 uso de tecnología innovadora.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560" y="287859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-174263" y="96202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398728" y="5364236"/>
            <a:ext cx="2598134" cy="2272186"/>
          </a:xfrm>
          <a:custGeom>
            <a:avLst/>
            <a:gdLst/>
            <a:ahLst/>
            <a:cxnLst/>
            <a:rect r="r" b="b" t="t" l="l"/>
            <a:pathLst>
              <a:path h="2272186" w="2598134">
                <a:moveTo>
                  <a:pt x="0" y="0"/>
                </a:moveTo>
                <a:lnTo>
                  <a:pt x="2598134" y="0"/>
                </a:lnTo>
                <a:lnTo>
                  <a:pt x="2598134" y="2272186"/>
                </a:lnTo>
                <a:lnTo>
                  <a:pt x="0" y="2272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70323" y="4978807"/>
            <a:ext cx="2458229" cy="2522437"/>
          </a:xfrm>
          <a:custGeom>
            <a:avLst/>
            <a:gdLst/>
            <a:ahLst/>
            <a:cxnLst/>
            <a:rect r="r" b="b" t="t" l="l"/>
            <a:pathLst>
              <a:path h="2522437" w="2458229">
                <a:moveTo>
                  <a:pt x="0" y="0"/>
                </a:moveTo>
                <a:lnTo>
                  <a:pt x="2458229" y="0"/>
                </a:lnTo>
                <a:lnTo>
                  <a:pt x="2458229" y="2522437"/>
                </a:lnTo>
                <a:lnTo>
                  <a:pt x="0" y="25224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335460" y="5241779"/>
            <a:ext cx="2517100" cy="2517100"/>
          </a:xfrm>
          <a:custGeom>
            <a:avLst/>
            <a:gdLst/>
            <a:ahLst/>
            <a:cxnLst/>
            <a:rect r="r" b="b" t="t" l="l"/>
            <a:pathLst>
              <a:path h="2517100" w="2517100">
                <a:moveTo>
                  <a:pt x="0" y="0"/>
                </a:moveTo>
                <a:lnTo>
                  <a:pt x="2517099" y="0"/>
                </a:lnTo>
                <a:lnTo>
                  <a:pt x="2517099" y="2517100"/>
                </a:lnTo>
                <a:lnTo>
                  <a:pt x="0" y="2517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7599" y="5351862"/>
            <a:ext cx="1946105" cy="2116729"/>
          </a:xfrm>
          <a:custGeom>
            <a:avLst/>
            <a:gdLst/>
            <a:ahLst/>
            <a:cxnLst/>
            <a:rect r="r" b="b" t="t" l="l"/>
            <a:pathLst>
              <a:path h="2116729" w="1946105">
                <a:moveTo>
                  <a:pt x="0" y="0"/>
                </a:moveTo>
                <a:lnTo>
                  <a:pt x="1946104" y="0"/>
                </a:lnTo>
                <a:lnTo>
                  <a:pt x="1946104" y="2116729"/>
                </a:lnTo>
                <a:lnTo>
                  <a:pt x="0" y="2116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62885" y="933450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PROYECTO APT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4451" y="7798347"/>
            <a:ext cx="3266722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Ajuste de los tiempos disponibles del cliente: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16783" y="7979322"/>
            <a:ext cx="96202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quipo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05263" y="7617372"/>
            <a:ext cx="3761722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Ajuste según Sprint Planning y Burndown Chart: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76609" y="7256303"/>
            <a:ext cx="3682691" cy="143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  <a:spcBef>
                <a:spcPct val="0"/>
              </a:spcBef>
            </a:pPr>
            <a:r>
              <a:rPr lang="en-US" b="true" sz="219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  <a:p>
            <a:pPr algn="ctr">
              <a:lnSpc>
                <a:spcPts val="2858"/>
              </a:lnSpc>
              <a:spcBef>
                <a:spcPct val="0"/>
              </a:spcBef>
            </a:pPr>
            <a:r>
              <a:rPr lang="en-US" b="true" sz="219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  <a:p>
            <a:pPr algn="ctr">
              <a:lnSpc>
                <a:spcPts val="2858"/>
              </a:lnSpc>
              <a:spcBef>
                <a:spcPct val="0"/>
              </a:spcBef>
            </a:pPr>
            <a:r>
              <a:rPr lang="en-US" b="true" sz="2198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Ampliación de la documentación necesaria: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560" y="287859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-174263" y="96202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524545" y="5143500"/>
            <a:ext cx="6163302" cy="5315349"/>
          </a:xfrm>
          <a:custGeom>
            <a:avLst/>
            <a:gdLst/>
            <a:ahLst/>
            <a:cxnLst/>
            <a:rect r="r" b="b" t="t" l="l"/>
            <a:pathLst>
              <a:path h="5315349" w="6163302">
                <a:moveTo>
                  <a:pt x="0" y="0"/>
                </a:moveTo>
                <a:lnTo>
                  <a:pt x="6163302" y="0"/>
                </a:lnTo>
                <a:lnTo>
                  <a:pt x="6163302" y="5315349"/>
                </a:lnTo>
                <a:lnTo>
                  <a:pt x="0" y="531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445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62885" y="933450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METODOLOGÍA APLICADA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74263" y="2680663"/>
            <a:ext cx="17560917" cy="268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</a:pPr>
          </a:p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23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 equipo definió sprints semanales con objetivos específicos, revisiones de avance y retrospectivas para identificar oportunidades de mejora.</a:t>
            </a:r>
          </a:p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23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Esta metodología permitió mantener un flujo de trabajo flexible, priorizando la entrega continua de valor y la adaptación a los cambios surgidos durante el desarrollo.</a:t>
            </a:r>
          </a:p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23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Gracias a ello, se alcanzaron los objetivos técnicos y funcionales planificados, cumpliendo con los estándares de la disciplina del desarrollo de software.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560" y="287859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-174263" y="962025"/>
            <a:ext cx="12402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2893" y="322558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28552" y="3167563"/>
            <a:ext cx="5761768" cy="5440860"/>
          </a:xfrm>
          <a:custGeom>
            <a:avLst/>
            <a:gdLst/>
            <a:ahLst/>
            <a:cxnLst/>
            <a:rect r="r" b="b" t="t" l="l"/>
            <a:pathLst>
              <a:path h="5440860" w="5761768">
                <a:moveTo>
                  <a:pt x="0" y="0"/>
                </a:moveTo>
                <a:lnTo>
                  <a:pt x="5761768" y="0"/>
                </a:lnTo>
                <a:lnTo>
                  <a:pt x="5761768" y="5440860"/>
                </a:lnTo>
                <a:lnTo>
                  <a:pt x="0" y="54408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62885" y="933450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CLIENTE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90243" y="3407298"/>
            <a:ext cx="8138309" cy="494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1"/>
              </a:lnSpc>
            </a:pPr>
            <a:r>
              <a:rPr lang="en-US" sz="2339" spc="-1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 primer día nos reunimos con nuestra clienta Lissette Torres. Durante la reunión, ella nos solicitó lo siguiente:</a:t>
            </a:r>
          </a:p>
          <a:p>
            <a:pPr algn="ctr">
              <a:lnSpc>
                <a:spcPts val="3041"/>
              </a:lnSpc>
            </a:pPr>
          </a:p>
          <a:p>
            <a:pPr algn="ctr" marL="505085" indent="-252542" lvl="1">
              <a:lnSpc>
                <a:spcPts val="3041"/>
              </a:lnSpc>
              <a:buFont typeface="Arial"/>
              <a:buChar char="•"/>
            </a:pPr>
            <a:r>
              <a:rPr lang="en-US" sz="2339" spc="-1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 los reconocimientos fueran más concisos.</a:t>
            </a:r>
          </a:p>
          <a:p>
            <a:pPr algn="ctr" marL="505085" indent="-252542" lvl="1">
              <a:lnSpc>
                <a:spcPts val="3041"/>
              </a:lnSpc>
              <a:buFont typeface="Arial"/>
              <a:buChar char="•"/>
            </a:pPr>
            <a:r>
              <a:rPr lang="en-US" sz="2339" spc="-1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 los u</a:t>
            </a:r>
            <a:r>
              <a:rPr lang="en-US" sz="2339" spc="-1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suarios pudieran visualizar los resultados de manera clara.</a:t>
            </a:r>
          </a:p>
          <a:p>
            <a:pPr algn="ctr" marL="505085" indent="-252542" lvl="1">
              <a:lnSpc>
                <a:spcPts val="3041"/>
              </a:lnSpc>
              <a:buFont typeface="Arial"/>
              <a:buChar char="•"/>
            </a:pPr>
            <a:r>
              <a:rPr lang="en-US" sz="2339" spc="-1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Incluir p</a:t>
            </a:r>
            <a:r>
              <a:rPr lang="en-US" sz="2339" spc="-1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reguntas clave para identificar el tipo de emoción.</a:t>
            </a:r>
          </a:p>
          <a:p>
            <a:pPr algn="ctr" marL="505085" indent="-252542" lvl="1">
              <a:lnSpc>
                <a:spcPts val="3041"/>
              </a:lnSpc>
              <a:buFont typeface="Arial"/>
              <a:buChar char="•"/>
            </a:pPr>
            <a:r>
              <a:rPr lang="en-US" sz="2339" spc="-1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Asegurar</a:t>
            </a:r>
            <a:r>
              <a:rPr lang="en-US" sz="2339" spc="-1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que el sistema indique si lo que se está viendo corresponde efectivamente a una emoción.</a:t>
            </a:r>
          </a:p>
          <a:p>
            <a:pPr algn="ctr">
              <a:lnSpc>
                <a:spcPts val="3041"/>
              </a:lnSpc>
            </a:pPr>
          </a:p>
          <a:p>
            <a:pPr algn="ctr">
              <a:lnSpc>
                <a:spcPts val="3041"/>
              </a:lnSpc>
            </a:pPr>
            <a:r>
              <a:rPr lang="en-US" sz="233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</a:t>
            </a:r>
          </a:p>
          <a:p>
            <a:pPr algn="ctr">
              <a:lnSpc>
                <a:spcPts val="30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96230" y="-319912"/>
            <a:ext cx="15531349" cy="2056211"/>
            <a:chOff x="0" y="0"/>
            <a:chExt cx="1653175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3174" cy="218865"/>
            </a:xfrm>
            <a:custGeom>
              <a:avLst/>
              <a:gdLst/>
              <a:ahLst/>
              <a:cxnLst/>
              <a:rect r="r" b="b" t="t" l="l"/>
              <a:pathLst>
                <a:path h="218865" w="1653174">
                  <a:moveTo>
                    <a:pt x="1449975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653174" y="218865"/>
                  </a:lnTo>
                  <a:lnTo>
                    <a:pt x="1449975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449975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74263" y="1736299"/>
            <a:ext cx="4454647" cy="5466059"/>
          </a:xfrm>
          <a:custGeom>
            <a:avLst/>
            <a:gdLst/>
            <a:ahLst/>
            <a:cxnLst/>
            <a:rect r="r" b="b" t="t" l="l"/>
            <a:pathLst>
              <a:path h="5466059" w="4454647">
                <a:moveTo>
                  <a:pt x="0" y="0"/>
                </a:moveTo>
                <a:lnTo>
                  <a:pt x="4454647" y="0"/>
                </a:lnTo>
                <a:lnTo>
                  <a:pt x="4454647" y="5466060"/>
                </a:lnTo>
                <a:lnTo>
                  <a:pt x="0" y="5466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" t="-3353" r="-17238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80384" y="1867608"/>
            <a:ext cx="6152842" cy="5203442"/>
          </a:xfrm>
          <a:custGeom>
            <a:avLst/>
            <a:gdLst/>
            <a:ahLst/>
            <a:cxnLst/>
            <a:rect r="r" b="b" t="t" l="l"/>
            <a:pathLst>
              <a:path h="5203442" w="6152842">
                <a:moveTo>
                  <a:pt x="0" y="0"/>
                </a:moveTo>
                <a:lnTo>
                  <a:pt x="6152842" y="0"/>
                </a:lnTo>
                <a:lnTo>
                  <a:pt x="6152842" y="5203442"/>
                </a:lnTo>
                <a:lnTo>
                  <a:pt x="0" y="5203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33226" y="1867608"/>
            <a:ext cx="5318420" cy="5203442"/>
          </a:xfrm>
          <a:custGeom>
            <a:avLst/>
            <a:gdLst/>
            <a:ahLst/>
            <a:cxnLst/>
            <a:rect r="r" b="b" t="t" l="l"/>
            <a:pathLst>
              <a:path h="5203442" w="5318420">
                <a:moveTo>
                  <a:pt x="0" y="0"/>
                </a:moveTo>
                <a:lnTo>
                  <a:pt x="5318421" y="0"/>
                </a:lnTo>
                <a:lnTo>
                  <a:pt x="5318421" y="5203442"/>
                </a:lnTo>
                <a:lnTo>
                  <a:pt x="0" y="5203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84" t="-4509" r="-214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527958" y="568973"/>
            <a:ext cx="9308329" cy="6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3945" spc="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EVIDENCIAS DEL PROYECTO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96230" y="-319912"/>
            <a:ext cx="15531349" cy="2056211"/>
            <a:chOff x="0" y="0"/>
            <a:chExt cx="1653175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3174" cy="218865"/>
            </a:xfrm>
            <a:custGeom>
              <a:avLst/>
              <a:gdLst/>
              <a:ahLst/>
              <a:cxnLst/>
              <a:rect r="r" b="b" t="t" l="l"/>
              <a:pathLst>
                <a:path h="218865" w="1653174">
                  <a:moveTo>
                    <a:pt x="1449975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653174" y="218865"/>
                  </a:lnTo>
                  <a:lnTo>
                    <a:pt x="1449975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449975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736299"/>
            <a:ext cx="16055192" cy="2616646"/>
          </a:xfrm>
          <a:custGeom>
            <a:avLst/>
            <a:gdLst/>
            <a:ahLst/>
            <a:cxnLst/>
            <a:rect r="r" b="b" t="t" l="l"/>
            <a:pathLst>
              <a:path h="2616646" w="16055192">
                <a:moveTo>
                  <a:pt x="0" y="0"/>
                </a:moveTo>
                <a:lnTo>
                  <a:pt x="16055192" y="0"/>
                </a:lnTo>
                <a:lnTo>
                  <a:pt x="16055192" y="2616647"/>
                </a:lnTo>
                <a:lnTo>
                  <a:pt x="0" y="2616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42" t="-10323" r="-1029" b="-20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352946"/>
            <a:ext cx="14002464" cy="5546329"/>
          </a:xfrm>
          <a:custGeom>
            <a:avLst/>
            <a:gdLst/>
            <a:ahLst/>
            <a:cxnLst/>
            <a:rect r="r" b="b" t="t" l="l"/>
            <a:pathLst>
              <a:path h="5546329" w="14002464">
                <a:moveTo>
                  <a:pt x="0" y="0"/>
                </a:moveTo>
                <a:lnTo>
                  <a:pt x="14002464" y="0"/>
                </a:lnTo>
                <a:lnTo>
                  <a:pt x="14002464" y="5546328"/>
                </a:lnTo>
                <a:lnTo>
                  <a:pt x="0" y="5546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66" r="0" b="-795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27958" y="568973"/>
            <a:ext cx="9308329" cy="6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3945" spc="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EVIDENCIAS DEL PROYECTO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96230" y="-319912"/>
            <a:ext cx="17242112" cy="2056211"/>
            <a:chOff x="0" y="0"/>
            <a:chExt cx="1835270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5270" cy="218865"/>
            </a:xfrm>
            <a:custGeom>
              <a:avLst/>
              <a:gdLst/>
              <a:ahLst/>
              <a:cxnLst/>
              <a:rect r="r" b="b" t="t" l="l"/>
              <a:pathLst>
                <a:path h="218865" w="1835270">
                  <a:moveTo>
                    <a:pt x="1632070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35270" y="218865"/>
                  </a:lnTo>
                  <a:lnTo>
                    <a:pt x="1632070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632070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006420"/>
            <a:ext cx="7797437" cy="4122895"/>
          </a:xfrm>
          <a:custGeom>
            <a:avLst/>
            <a:gdLst/>
            <a:ahLst/>
            <a:cxnLst/>
            <a:rect r="r" b="b" t="t" l="l"/>
            <a:pathLst>
              <a:path h="4122895" w="7797437">
                <a:moveTo>
                  <a:pt x="0" y="0"/>
                </a:moveTo>
                <a:lnTo>
                  <a:pt x="7797437" y="0"/>
                </a:lnTo>
                <a:lnTo>
                  <a:pt x="7797437" y="4122895"/>
                </a:lnTo>
                <a:lnTo>
                  <a:pt x="0" y="4122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96959" y="1714500"/>
            <a:ext cx="9839116" cy="5017949"/>
          </a:xfrm>
          <a:custGeom>
            <a:avLst/>
            <a:gdLst/>
            <a:ahLst/>
            <a:cxnLst/>
            <a:rect r="r" b="b" t="t" l="l"/>
            <a:pathLst>
              <a:path h="5017949" w="9839116">
                <a:moveTo>
                  <a:pt x="0" y="0"/>
                </a:moveTo>
                <a:lnTo>
                  <a:pt x="9839116" y="0"/>
                </a:lnTo>
                <a:lnTo>
                  <a:pt x="9839116" y="5017949"/>
                </a:lnTo>
                <a:lnTo>
                  <a:pt x="0" y="5017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3469" y="7599057"/>
            <a:ext cx="10927970" cy="1256637"/>
          </a:xfrm>
          <a:custGeom>
            <a:avLst/>
            <a:gdLst/>
            <a:ahLst/>
            <a:cxnLst/>
            <a:rect r="r" b="b" t="t" l="l"/>
            <a:pathLst>
              <a:path h="1256637" w="10927970">
                <a:moveTo>
                  <a:pt x="0" y="0"/>
                </a:moveTo>
                <a:lnTo>
                  <a:pt x="10927970" y="0"/>
                </a:lnTo>
                <a:lnTo>
                  <a:pt x="10927970" y="1256637"/>
                </a:lnTo>
                <a:lnTo>
                  <a:pt x="0" y="125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56896"/>
            <a:ext cx="10663077" cy="135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4"/>
              </a:lnSpc>
            </a:pPr>
            <a:r>
              <a:rPr lang="en-US" sz="3945" spc="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EVIDENCIAS DEL PROYECTO CODIGO</a:t>
            </a:r>
          </a:p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3945" spc="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BDD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96230" y="-319912"/>
            <a:ext cx="15531349" cy="2056211"/>
            <a:chOff x="0" y="0"/>
            <a:chExt cx="1653175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3174" cy="218865"/>
            </a:xfrm>
            <a:custGeom>
              <a:avLst/>
              <a:gdLst/>
              <a:ahLst/>
              <a:cxnLst/>
              <a:rect r="r" b="b" t="t" l="l"/>
              <a:pathLst>
                <a:path h="218865" w="1653174">
                  <a:moveTo>
                    <a:pt x="1449975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653174" y="218865"/>
                  </a:lnTo>
                  <a:lnTo>
                    <a:pt x="1449975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449975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05983" y="3523657"/>
            <a:ext cx="5329844" cy="5446026"/>
          </a:xfrm>
          <a:custGeom>
            <a:avLst/>
            <a:gdLst/>
            <a:ahLst/>
            <a:cxnLst/>
            <a:rect r="r" b="b" t="t" l="l"/>
            <a:pathLst>
              <a:path h="5446026" w="5329844">
                <a:moveTo>
                  <a:pt x="0" y="0"/>
                </a:moveTo>
                <a:lnTo>
                  <a:pt x="5329844" y="0"/>
                </a:lnTo>
                <a:lnTo>
                  <a:pt x="5329844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424881" y="311798"/>
            <a:ext cx="9308329" cy="6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4"/>
              </a:lnSpc>
              <a:spcBef>
                <a:spcPct val="0"/>
              </a:spcBef>
            </a:pPr>
            <a:r>
              <a:rPr lang="en-US" sz="3945" spc="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DEMOSTRACIÓN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79202" y="2044025"/>
            <a:ext cx="4383405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sentibot.cl"/>
              </a:rPr>
              <a:t>https://sentibot.cl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DAG1nt6h5ls</dc:identifier>
  <dcterms:modified xsi:type="dcterms:W3CDTF">2011-08-01T06:04:30Z</dcterms:modified>
  <cp:revision>1</cp:revision>
  <dc:title>Presentación propuesta de proyecto moderno profesional blanco y negro</dc:title>
</cp:coreProperties>
</file>